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7"/>
    <p:restoredTop sz="94647"/>
  </p:normalViewPr>
  <p:slideViewPr>
    <p:cSldViewPr snapToGrid="0">
      <p:cViewPr varScale="1">
        <p:scale>
          <a:sx n="45" d="100"/>
          <a:sy n="45" d="100"/>
        </p:scale>
        <p:origin x="3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遠藤 健司" userId="dfc2053e-f1d7-4f5b-aa75-96b98eddec45" providerId="ADAL" clId="{7EBCA6EC-A30E-437F-B068-250FA4A9D57A}"/>
    <pc:docChg chg="undo custSel modSld">
      <pc:chgData name="遠藤 健司" userId="dfc2053e-f1d7-4f5b-aa75-96b98eddec45" providerId="ADAL" clId="{7EBCA6EC-A30E-437F-B068-250FA4A9D57A}" dt="2024-05-31T08:12:11.576" v="128" actId="121"/>
      <pc:docMkLst>
        <pc:docMk/>
      </pc:docMkLst>
      <pc:sldChg chg="modSp mod">
        <pc:chgData name="遠藤 健司" userId="dfc2053e-f1d7-4f5b-aa75-96b98eddec45" providerId="ADAL" clId="{7EBCA6EC-A30E-437F-B068-250FA4A9D57A}" dt="2024-05-31T08:12:11.576" v="128" actId="121"/>
        <pc:sldMkLst>
          <pc:docMk/>
          <pc:sldMk cId="3108412051" sldId="256"/>
        </pc:sldMkLst>
        <pc:spChg chg="mod">
          <ac:chgData name="遠藤 健司" userId="dfc2053e-f1d7-4f5b-aa75-96b98eddec45" providerId="ADAL" clId="{7EBCA6EC-A30E-437F-B068-250FA4A9D57A}" dt="2024-05-31T08:12:11.576" v="128" actId="121"/>
          <ac:spMkLst>
            <pc:docMk/>
            <pc:sldMk cId="3108412051" sldId="256"/>
            <ac:spMk id="2" creationId="{49829162-B304-1527-8FBE-ABAA37C02BAB}"/>
          </ac:spMkLst>
        </pc:spChg>
        <pc:spChg chg="mod">
          <ac:chgData name="遠藤 健司" userId="dfc2053e-f1d7-4f5b-aa75-96b98eddec45" providerId="ADAL" clId="{7EBCA6EC-A30E-437F-B068-250FA4A9D57A}" dt="2024-05-23T06:29:46.116" v="61" actId="20577"/>
          <ac:spMkLst>
            <pc:docMk/>
            <pc:sldMk cId="3108412051" sldId="256"/>
            <ac:spMk id="8" creationId="{8D570CD6-3BDA-C68F-82EF-B4436EE4E7C4}"/>
          </ac:spMkLst>
        </pc:spChg>
        <pc:spChg chg="mod">
          <ac:chgData name="遠藤 健司" userId="dfc2053e-f1d7-4f5b-aa75-96b98eddec45" providerId="ADAL" clId="{7EBCA6EC-A30E-437F-B068-250FA4A9D57A}" dt="2024-05-23T06:28:58.395" v="50" actId="20577"/>
          <ac:spMkLst>
            <pc:docMk/>
            <pc:sldMk cId="3108412051" sldId="256"/>
            <ac:spMk id="12" creationId="{3C891DCB-F446-0EA5-6FE8-4E9B8D50B351}"/>
          </ac:spMkLst>
        </pc:spChg>
        <pc:spChg chg="mod">
          <ac:chgData name="遠藤 健司" userId="dfc2053e-f1d7-4f5b-aa75-96b98eddec45" providerId="ADAL" clId="{7EBCA6EC-A30E-437F-B068-250FA4A9D57A}" dt="2024-05-23T06:06:01.354" v="30" actId="1076"/>
          <ac:spMkLst>
            <pc:docMk/>
            <pc:sldMk cId="3108412051" sldId="256"/>
            <ac:spMk id="30" creationId="{7C1EEC93-A37F-541C-1025-A2572AA17057}"/>
          </ac:spMkLst>
        </pc:spChg>
        <pc:picChg chg="mod">
          <ac:chgData name="遠藤 健司" userId="dfc2053e-f1d7-4f5b-aa75-96b98eddec45" providerId="ADAL" clId="{7EBCA6EC-A30E-437F-B068-250FA4A9D57A}" dt="2024-05-31T08:10:27.452" v="63" actId="1076"/>
          <ac:picMkLst>
            <pc:docMk/>
            <pc:sldMk cId="3108412051" sldId="256"/>
            <ac:picMk id="17" creationId="{7E9B85B2-C4D3-D4DC-235E-038FFB02C5A0}"/>
          </ac:picMkLst>
        </pc:picChg>
      </pc:sldChg>
    </pc:docChg>
  </pc:docChgLst>
  <pc:docChgLst>
    <pc:chgData name="澤地 恭昇" userId="360d2c28-ad2f-4a8a-a064-90e9e696f819" providerId="ADAL" clId="{A814A62E-07F2-AC46-A506-C695BF6B9612}"/>
    <pc:docChg chg="modSld">
      <pc:chgData name="澤地 恭昇" userId="360d2c28-ad2f-4a8a-a064-90e9e696f819" providerId="ADAL" clId="{A814A62E-07F2-AC46-A506-C695BF6B9612}" dt="2024-03-15T03:49:43.157" v="5" actId="692"/>
      <pc:docMkLst>
        <pc:docMk/>
      </pc:docMkLst>
      <pc:sldChg chg="modSp mod">
        <pc:chgData name="澤地 恭昇" userId="360d2c28-ad2f-4a8a-a064-90e9e696f819" providerId="ADAL" clId="{A814A62E-07F2-AC46-A506-C695BF6B9612}" dt="2024-03-15T03:49:43.157" v="5" actId="692"/>
        <pc:sldMkLst>
          <pc:docMk/>
          <pc:sldMk cId="3108412051" sldId="256"/>
        </pc:sldMkLst>
        <pc:spChg chg="mod">
          <ac:chgData name="澤地 恭昇" userId="360d2c28-ad2f-4a8a-a064-90e9e696f819" providerId="ADAL" clId="{A814A62E-07F2-AC46-A506-C695BF6B9612}" dt="2024-03-15T03:49:09.302" v="1" actId="207"/>
          <ac:spMkLst>
            <pc:docMk/>
            <pc:sldMk cId="3108412051" sldId="256"/>
            <ac:spMk id="57" creationId="{F94AB18F-670C-5AC5-D9D4-EC348D27BE6A}"/>
          </ac:spMkLst>
        </pc:spChg>
        <pc:spChg chg="mod">
          <ac:chgData name="澤地 恭昇" userId="360d2c28-ad2f-4a8a-a064-90e9e696f819" providerId="ADAL" clId="{A814A62E-07F2-AC46-A506-C695BF6B9612}" dt="2024-03-15T03:49:15.812" v="2" actId="207"/>
          <ac:spMkLst>
            <pc:docMk/>
            <pc:sldMk cId="3108412051" sldId="256"/>
            <ac:spMk id="58" creationId="{BEBBD39D-C9D4-209C-085E-4BCAA9E070B9}"/>
          </ac:spMkLst>
        </pc:spChg>
        <pc:spChg chg="mod">
          <ac:chgData name="澤地 恭昇" userId="360d2c28-ad2f-4a8a-a064-90e9e696f819" providerId="ADAL" clId="{A814A62E-07F2-AC46-A506-C695BF6B9612}" dt="2024-03-15T03:49:24.224" v="3" actId="207"/>
          <ac:spMkLst>
            <pc:docMk/>
            <pc:sldMk cId="3108412051" sldId="256"/>
            <ac:spMk id="59" creationId="{8B53FB03-3A60-B032-D926-BF667C283D56}"/>
          </ac:spMkLst>
        </pc:spChg>
        <pc:spChg chg="mod">
          <ac:chgData name="澤地 恭昇" userId="360d2c28-ad2f-4a8a-a064-90e9e696f819" providerId="ADAL" clId="{A814A62E-07F2-AC46-A506-C695BF6B9612}" dt="2024-03-15T03:49:30.185" v="4" actId="207"/>
          <ac:spMkLst>
            <pc:docMk/>
            <pc:sldMk cId="3108412051" sldId="256"/>
            <ac:spMk id="60" creationId="{48C78F18-DA03-5593-D4F8-E0F9574403F1}"/>
          </ac:spMkLst>
        </pc:spChg>
        <pc:cxnChg chg="mod">
          <ac:chgData name="澤地 恭昇" userId="360d2c28-ad2f-4a8a-a064-90e9e696f819" providerId="ADAL" clId="{A814A62E-07F2-AC46-A506-C695BF6B9612}" dt="2024-03-15T03:49:43.157" v="5" actId="692"/>
          <ac:cxnSpMkLst>
            <pc:docMk/>
            <pc:sldMk cId="3108412051" sldId="256"/>
            <ac:cxnSpMk id="56" creationId="{3CE314E1-293F-344C-096F-F6C9F9BF350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2961-770D-8B4B-B6E8-8DB1A5F4CD0F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60625" y="1243013"/>
            <a:ext cx="18859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CCDD2-5182-DD42-B80D-1604E7634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69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CCDD2-5182-DD42-B80D-1604E763451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77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A77D7-2013-B54B-1475-2AE165DA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3039A1-8739-F8A9-EE5D-917D63EBF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B69CCC-C2AD-FBD8-6989-6AAD36D4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466195-3056-5E3F-1D6B-4AB8640A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717B96-ECA8-EFE2-75FF-EB3AC910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01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F3498-D839-270D-09FC-11BD4EAD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274FD5-F243-ED8F-9682-F7F7752A2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433719-8CBD-EB43-83AB-F11C360A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6B8C77-EBE8-9A7D-B976-1440070F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D9C463-4019-FD63-1AF9-C3B12EB5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50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DA3429-0AB0-07B2-9A7B-9012CEC78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5751F4-A513-C20A-1D39-6C4EE1822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E79701-B575-CD23-9FB7-54E745D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0184F3-86F3-319D-B150-CF90D994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386755-752B-6FE4-24E9-005F54D4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2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BE2B51-F2CA-8080-3771-5451ACAC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C063DF-B3EB-00B7-8260-675B2AE4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B1F792-46CB-03CD-7197-B2F940B4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8F66B5-6361-3386-5FBA-831EEED6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3648A8-4A22-7FDB-A6BE-CF5DC2E6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65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A5906-4A12-552E-4B72-9E346109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F2A53D-7F90-7489-D729-0CAD2DF41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C420EB-2B86-7F34-4ED9-6D8B982A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FCA938-A2E5-CB87-98BB-B7D473E1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CA1122-A59C-EFCC-2760-24EB037D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88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B8602-0D1A-5A23-D1EC-D7C20D3E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5E4AC3-DDEA-2FD9-68B5-57EFE4D3F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8FEA94-CF7E-48E0-4728-609FB4868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61D063-0D39-F1BF-1733-AAD7CF4B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CF9E04-8C60-1713-37BB-1AD9FA47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76344F-3A42-0F1C-1B43-736276A5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05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E5E1D-11C1-F14A-1290-B96CA2E5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BA53B8-976C-4477-0373-3EA98D567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5FF84C-384F-F012-3072-72105106C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67A207-9A82-9B2E-7109-53469640D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D3D0F7-20C5-E986-A8F1-EBBF49024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EAAC5A4-8D2D-84CD-DAF0-D0C7F3E8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40D5D19-B336-F895-ABCD-98AFC4F0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65E6B5-9353-CF1C-C604-195AFE86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10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9C97F6-123B-3C63-3022-14885E98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781151-6C2B-DDBC-AC16-51706708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4508B06-CFE8-10BF-CA8E-B0F5EC3A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61A5F5-5BE4-870C-771D-4992FCCB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45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4EB1DA-009F-DD0B-CEDD-4C839FEB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BA0252-F6CD-4FDA-2DA0-CC3214D3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C30512-5DF9-F4B1-8BC0-14DA41B2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81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8B6300-2FF8-5FED-4D4A-1CF30700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2963B8-6C38-E178-E985-152430FE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6307CE-B66F-A423-2D8A-862DE9DED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381C9-8BA9-053F-C497-E3239BB0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88346C-1163-DB74-AA2B-484ECE07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23FFC3-F332-2D78-564C-6C7FD91E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92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01083-E902-C06D-A561-8FD2A168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AD3292-8708-B0D0-D6E5-6B117C03A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A42B0C-2059-2CEB-8037-1B01C6187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00ED10-3EB5-F825-5A7A-41FE4BEE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307A9D-3FA2-81F9-8B1D-48E4A87C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B86A08-ADB3-D5C4-F4C2-EF1AF939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21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1E44BF5-D7E9-21F2-06B9-02C5F6A4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DCB706-5DD6-3F6E-22FC-3D7240DA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DECC0D-2F84-53DD-3F89-FED923A83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AFC9D1-FA8A-4B29-8EDC-06D1DFE43F65}" type="datetimeFigureOut">
              <a:rPr kumimoji="1" lang="ja-JP" altLang="en-US" smtClean="0"/>
              <a:t>2024/7/2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A3505D-1559-35B5-855E-DDCE0F6C1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CD58CC-E837-7B8C-4559-483C0D06E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95B6BA-013F-4C02-8420-35D52C419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4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81FE10D-4240-9E13-1D84-2F16CC8EC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8" t="10715" r="43068" b="10887"/>
          <a:stretch/>
        </p:blipFill>
        <p:spPr>
          <a:xfrm flipH="1">
            <a:off x="5355542" y="7434714"/>
            <a:ext cx="1502458" cy="4517695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6C4D0C1-885F-93DD-0B6E-2F6436E21328}"/>
              </a:ext>
            </a:extLst>
          </p:cNvPr>
          <p:cNvSpPr/>
          <p:nvPr/>
        </p:nvSpPr>
        <p:spPr>
          <a:xfrm>
            <a:off x="2326385" y="2987520"/>
            <a:ext cx="4505284" cy="4369085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17" name="図 16" descr="建物, 屋外, 市, 電車 が含まれている画像&#10;&#10;自動的に生成された説明">
            <a:extLst>
              <a:ext uri="{FF2B5EF4-FFF2-40B4-BE49-F238E27FC236}">
                <a16:creationId xmlns:a16="http://schemas.microsoft.com/office/drawing/2014/main" id="{7E9B85B2-C4D3-D4DC-235E-038FFB02C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2850" r="15437" b="53133"/>
          <a:stretch/>
        </p:blipFill>
        <p:spPr>
          <a:xfrm>
            <a:off x="-31783" y="-25308"/>
            <a:ext cx="6914390" cy="2928203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2CECA22C-C351-5285-4EC8-343AA212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40" y="10500785"/>
            <a:ext cx="5405563" cy="71722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200"/>
              </a:spcBef>
            </a:pPr>
            <a:r>
              <a:rPr kumimoji="1" lang="ja-JP" altLang="en-US" sz="1700" b="1" dirty="0"/>
              <a:t>世話人</a:t>
            </a:r>
            <a:r>
              <a:rPr kumimoji="1" lang="ja-JP" altLang="en-US" sz="1700" dirty="0"/>
              <a:t>（</a:t>
            </a:r>
            <a:r>
              <a:rPr kumimoji="1" lang="en-US" altLang="ja-JP" sz="1700" dirty="0"/>
              <a:t>50</a:t>
            </a:r>
            <a:r>
              <a:rPr kumimoji="1" lang="ja-JP" altLang="en-US" sz="1700" dirty="0"/>
              <a:t>音順）</a:t>
            </a:r>
            <a:endParaRPr kumimoji="1" lang="en-US" altLang="ja-JP" sz="1700" dirty="0"/>
          </a:p>
          <a:p>
            <a:pPr algn="l">
              <a:spcBef>
                <a:spcPts val="200"/>
              </a:spcBef>
            </a:pPr>
            <a:r>
              <a:rPr lang="ja-JP" altLang="en-US" sz="1600" dirty="0"/>
              <a:t>石井　賢、遠藤健司、工藤理史、国府田正雄、船尾</a:t>
            </a:r>
            <a:r>
              <a:rPr lang="ja-JP" altLang="en-US" sz="1600"/>
              <a:t>陽生、</a:t>
            </a:r>
            <a:endParaRPr lang="en-US" altLang="ja-JP" sz="1600" dirty="0"/>
          </a:p>
          <a:p>
            <a:pPr algn="l">
              <a:spcBef>
                <a:spcPts val="200"/>
              </a:spcBef>
            </a:pPr>
            <a:r>
              <a:rPr lang="ja-JP" altLang="en-US" sz="1600"/>
              <a:t>水谷　</a:t>
            </a:r>
            <a:r>
              <a:rPr lang="ja-JP" altLang="en-US" sz="1600" dirty="0"/>
              <a:t>潤、宮本裕史</a:t>
            </a:r>
            <a:endParaRPr lang="en-US" altLang="ja-JP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51CDF9-090A-0F9A-9016-80327302D117}"/>
              </a:ext>
            </a:extLst>
          </p:cNvPr>
          <p:cNvSpPr txBox="1"/>
          <p:nvPr/>
        </p:nvSpPr>
        <p:spPr>
          <a:xfrm>
            <a:off x="1680704" y="13331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</a:rPr>
              <a:t>第３回首下がり研究会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F18E6D-EB89-BF05-831D-E0F730A4E2A6}"/>
              </a:ext>
            </a:extLst>
          </p:cNvPr>
          <p:cNvSpPr txBox="1"/>
          <p:nvPr/>
        </p:nvSpPr>
        <p:spPr>
          <a:xfrm>
            <a:off x="1737736" y="833434"/>
            <a:ext cx="5206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b="1" dirty="0">
                <a:solidFill>
                  <a:schemeClr val="bg1"/>
                </a:solidFill>
              </a:rPr>
              <a:t>首下がり症候群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(dropped head syndrome)</a:t>
            </a:r>
          </a:p>
          <a:p>
            <a:pPr algn="r"/>
            <a:r>
              <a:rPr kumimoji="1" lang="ja-JP" altLang="en-US" sz="2000" b="1" dirty="0">
                <a:solidFill>
                  <a:schemeClr val="bg1"/>
                </a:solidFill>
              </a:rPr>
              <a:t>病態、診断と治療法を考える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9B3659AC-0587-757F-D6F2-2CC43A91551D}"/>
              </a:ext>
            </a:extLst>
          </p:cNvPr>
          <p:cNvSpPr txBox="1">
            <a:spLocks/>
          </p:cNvSpPr>
          <p:nvPr/>
        </p:nvSpPr>
        <p:spPr>
          <a:xfrm>
            <a:off x="135668" y="11275636"/>
            <a:ext cx="4994141" cy="57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</a:pPr>
            <a:r>
              <a:rPr lang="ja-JP" altLang="en-US" sz="1600" b="1" dirty="0"/>
              <a:t>アドバイサー</a:t>
            </a:r>
            <a:r>
              <a:rPr lang="ja-JP" altLang="en-US" sz="1600" dirty="0"/>
              <a:t>（</a:t>
            </a:r>
            <a:r>
              <a:rPr lang="en-US" altLang="ja-JP" sz="1600" dirty="0"/>
              <a:t>50</a:t>
            </a:r>
            <a:r>
              <a:rPr lang="ja-JP" altLang="en-US" sz="1600" dirty="0"/>
              <a:t>音順）</a:t>
            </a:r>
            <a:endParaRPr lang="en-US" altLang="ja-JP" sz="1600" dirty="0"/>
          </a:p>
          <a:p>
            <a:pPr algn="l">
              <a:spcBef>
                <a:spcPts val="200"/>
              </a:spcBef>
            </a:pPr>
            <a:r>
              <a:rPr lang="ja-JP" altLang="en-US" sz="1500" dirty="0"/>
              <a:t>鐙　邦芳、清水敬親、鷲見正敏、根尾昌</a:t>
            </a:r>
            <a:r>
              <a:rPr lang="ja-JP" altLang="en-US" sz="1500"/>
              <a:t>志、三原</a:t>
            </a:r>
            <a:r>
              <a:rPr lang="ja-JP" altLang="en-US" sz="1500" dirty="0"/>
              <a:t>久範</a:t>
            </a:r>
            <a:endParaRPr lang="en-US" altLang="ja-JP" sz="1500" dirty="0"/>
          </a:p>
          <a:p>
            <a:pPr algn="l">
              <a:spcBef>
                <a:spcPts val="200"/>
              </a:spcBef>
            </a:pPr>
            <a:endParaRPr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891DCB-F446-0EA5-6FE8-4E9B8D50B351}"/>
              </a:ext>
            </a:extLst>
          </p:cNvPr>
          <p:cNvSpPr txBox="1"/>
          <p:nvPr/>
        </p:nvSpPr>
        <p:spPr>
          <a:xfrm>
            <a:off x="89529" y="7595183"/>
            <a:ext cx="68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日時：</a:t>
            </a:r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16</a:t>
            </a:r>
            <a:r>
              <a:rPr kumimoji="1" lang="ja-JP" altLang="en-US" dirty="0"/>
              <a:t>日（土曜）参加費 </a:t>
            </a:r>
            <a:r>
              <a:rPr kumimoji="1" lang="en-US" altLang="ja-JP" dirty="0"/>
              <a:t>5000</a:t>
            </a:r>
            <a:r>
              <a:rPr kumimoji="1" lang="ja-JP" altLang="en-US" dirty="0"/>
              <a:t>円（懇親会含め）　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44D98A-D1C0-87E1-F7C5-5650F16504A5}"/>
              </a:ext>
            </a:extLst>
          </p:cNvPr>
          <p:cNvSpPr txBox="1"/>
          <p:nvPr/>
        </p:nvSpPr>
        <p:spPr>
          <a:xfrm>
            <a:off x="2677440" y="3432197"/>
            <a:ext cx="2610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第１部：</a:t>
            </a:r>
            <a:r>
              <a:rPr lang="ja-JP" altLang="ja-JP" sz="1600" dirty="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病態と早期</a:t>
            </a:r>
            <a:r>
              <a:rPr lang="ja-JP" altLang="ja-JP" sz="160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診断</a:t>
            </a:r>
            <a:r>
              <a:rPr lang="ja-JP" altLang="en-US" sz="160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方法</a:t>
            </a:r>
            <a:endParaRPr lang="en-US" altLang="ja-JP" sz="1600" dirty="0">
              <a:effectLst/>
              <a:latin typeface="MS UI Gothic" panose="020B0600070205080204" pitchFamily="34" charset="-128"/>
              <a:ea typeface="MS UI 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9C74AA-AF54-EB54-2AE6-AAA8463A08DD}"/>
              </a:ext>
            </a:extLst>
          </p:cNvPr>
          <p:cNvSpPr txBox="1"/>
          <p:nvPr/>
        </p:nvSpPr>
        <p:spPr>
          <a:xfrm>
            <a:off x="2677440" y="4472943"/>
            <a:ext cx="287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第２部：</a:t>
            </a:r>
            <a:r>
              <a:rPr lang="ja-JP" altLang="ja-JP" sz="1600" dirty="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首下がり症の病期</a:t>
            </a:r>
            <a:r>
              <a:rPr lang="ja-JP" altLang="ja-JP" sz="160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と治療</a:t>
            </a:r>
            <a:endParaRPr lang="en-US" altLang="ja-JP" sz="1600" dirty="0">
              <a:effectLst/>
              <a:latin typeface="MS UI Gothic" panose="020B0600070205080204" pitchFamily="34" charset="-128"/>
              <a:ea typeface="MS UI 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29C4D7D-A33D-786B-5812-5388EFAB1593}"/>
              </a:ext>
            </a:extLst>
          </p:cNvPr>
          <p:cNvSpPr txBox="1"/>
          <p:nvPr/>
        </p:nvSpPr>
        <p:spPr>
          <a:xfrm>
            <a:off x="2677440" y="5513689"/>
            <a:ext cx="3389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第３部：</a:t>
            </a:r>
            <a:r>
              <a:rPr lang="ja-JP" altLang="ja-JP" sz="1600" dirty="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首下がり症の</a:t>
            </a:r>
            <a:r>
              <a:rPr lang="ja-JP" altLang="ja-JP" sz="160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保存療法</a:t>
            </a:r>
            <a:endParaRPr lang="en-US" altLang="ja-JP" sz="1600" dirty="0">
              <a:effectLst/>
              <a:latin typeface="MS UI Gothic" panose="020B0600070205080204" pitchFamily="34" charset="-128"/>
              <a:ea typeface="MS UI 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837169-E34E-8D9E-81B9-34818790424A}"/>
              </a:ext>
            </a:extLst>
          </p:cNvPr>
          <p:cNvSpPr txBox="1"/>
          <p:nvPr/>
        </p:nvSpPr>
        <p:spPr>
          <a:xfrm>
            <a:off x="2677440" y="6554436"/>
            <a:ext cx="424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第４部：</a:t>
            </a:r>
            <a:r>
              <a:rPr lang="ja-JP" altLang="ja-JP" sz="1600" dirty="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首下がり症の手術適応と術式</a:t>
            </a:r>
            <a:endParaRPr lang="en-US" altLang="ja-JP" sz="1600" dirty="0">
              <a:effectLst/>
              <a:latin typeface="MS UI Gothic" panose="020B0600070205080204" pitchFamily="34" charset="-128"/>
              <a:ea typeface="MS UI 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73F47D8-7331-D1BD-8857-64246BDF1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38" y="2987520"/>
            <a:ext cx="1935306" cy="1935306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1AABDB5-675E-C604-C34B-291D7742222B}"/>
              </a:ext>
            </a:extLst>
          </p:cNvPr>
          <p:cNvCxnSpPr/>
          <p:nvPr/>
        </p:nvCxnSpPr>
        <p:spPr>
          <a:xfrm flipV="1">
            <a:off x="760295" y="3876464"/>
            <a:ext cx="171529" cy="8768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98E287-D57F-20EE-5DD5-995FF982DFA5}"/>
              </a:ext>
            </a:extLst>
          </p:cNvPr>
          <p:cNvSpPr txBox="1"/>
          <p:nvPr/>
        </p:nvSpPr>
        <p:spPr>
          <a:xfrm>
            <a:off x="43081" y="6916168"/>
            <a:ext cx="2339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/>
              <a:t>エコーで診断</a:t>
            </a:r>
            <a:endParaRPr kumimoji="1" lang="en-US" altLang="ja-JP" sz="1600" b="1" dirty="0"/>
          </a:p>
          <a:p>
            <a:pPr algn="ctr"/>
            <a:r>
              <a:rPr lang="ja-JP" altLang="en-US" sz="1400" dirty="0"/>
              <a:t>（前屈で棘突起間が開大）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C5BF6D-4564-5A37-9E26-0CB1EF3590A2}"/>
              </a:ext>
            </a:extLst>
          </p:cNvPr>
          <p:cNvSpPr txBox="1"/>
          <p:nvPr/>
        </p:nvSpPr>
        <p:spPr>
          <a:xfrm>
            <a:off x="147483" y="4934822"/>
            <a:ext cx="214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/>
              <a:t>造影</a:t>
            </a:r>
            <a:r>
              <a:rPr lang="en-US" altLang="ja-JP" sz="1400" b="1" dirty="0"/>
              <a:t>MRI</a:t>
            </a:r>
          </a:p>
          <a:p>
            <a:pPr algn="ctr"/>
            <a:r>
              <a:rPr kumimoji="1" lang="ja-JP" altLang="en-US" sz="1400" dirty="0"/>
              <a:t>（頭板状筋など</a:t>
            </a:r>
            <a:r>
              <a:rPr lang="ja-JP" altLang="en-US" sz="1400" dirty="0"/>
              <a:t>が造影）</a:t>
            </a:r>
            <a:endParaRPr kumimoji="1" lang="en-US" altLang="ja-JP" sz="1400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89224FD-1103-953E-2C12-52F33B67CAA6}"/>
              </a:ext>
            </a:extLst>
          </p:cNvPr>
          <p:cNvGrpSpPr/>
          <p:nvPr/>
        </p:nvGrpSpPr>
        <p:grpSpPr>
          <a:xfrm>
            <a:off x="86844" y="3874422"/>
            <a:ext cx="2171314" cy="3004449"/>
            <a:chOff x="4436521" y="772862"/>
            <a:chExt cx="2171314" cy="3004449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10C1BA2-655E-33A1-1D9A-B13BEFAA3F45}"/>
                </a:ext>
              </a:extLst>
            </p:cNvPr>
            <p:cNvGrpSpPr/>
            <p:nvPr/>
          </p:nvGrpSpPr>
          <p:grpSpPr>
            <a:xfrm>
              <a:off x="4436521" y="2555947"/>
              <a:ext cx="2171314" cy="1221364"/>
              <a:chOff x="4457785" y="2740895"/>
              <a:chExt cx="2171314" cy="1221364"/>
            </a:xfrm>
          </p:grpSpPr>
          <p:pic>
            <p:nvPicPr>
              <p:cNvPr id="18" name="図 17" descr="水に浮かんでいるcg&#10;&#10;低い精度で自動的に生成された説明">
                <a:extLst>
                  <a:ext uri="{FF2B5EF4-FFF2-40B4-BE49-F238E27FC236}">
                    <a16:creationId xmlns:a16="http://schemas.microsoft.com/office/drawing/2014/main" id="{CCB63909-9DD6-5C79-BB03-EFE4B08B9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785" y="2740895"/>
                <a:ext cx="2171314" cy="1221364"/>
              </a:xfrm>
              <a:prstGeom prst="rect">
                <a:avLst/>
              </a:prstGeom>
            </p:spPr>
          </p:pic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3F8D3496-65ED-E2A7-A9F2-27A3E1C90A07}"/>
                  </a:ext>
                </a:extLst>
              </p:cNvPr>
              <p:cNvCxnSpPr/>
              <p:nvPr/>
            </p:nvCxnSpPr>
            <p:spPr>
              <a:xfrm flipH="1">
                <a:off x="5348614" y="3131507"/>
                <a:ext cx="656493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ECE7F63-4DEC-F9CD-BD79-C2E091F4C956}"/>
                </a:ext>
              </a:extLst>
            </p:cNvPr>
            <p:cNvSpPr txBox="1"/>
            <p:nvPr/>
          </p:nvSpPr>
          <p:spPr>
            <a:xfrm>
              <a:off x="4734839" y="3333496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C6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C334B0C-F671-46D9-A8B8-2FE5790DA021}"/>
                </a:ext>
              </a:extLst>
            </p:cNvPr>
            <p:cNvSpPr txBox="1"/>
            <p:nvPr/>
          </p:nvSpPr>
          <p:spPr>
            <a:xfrm>
              <a:off x="6078727" y="332871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C7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899E5494-5203-073E-492C-DF2D133E8236}"/>
                </a:ext>
              </a:extLst>
            </p:cNvPr>
            <p:cNvSpPr txBox="1"/>
            <p:nvPr/>
          </p:nvSpPr>
          <p:spPr>
            <a:xfrm>
              <a:off x="5445160" y="261851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FFFF00"/>
                  </a:solidFill>
                </a:rPr>
                <a:t>？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9B99C58-A545-C323-2B51-FBF923E5CD11}"/>
                </a:ext>
              </a:extLst>
            </p:cNvPr>
            <p:cNvSpPr txBox="1"/>
            <p:nvPr/>
          </p:nvSpPr>
          <p:spPr>
            <a:xfrm>
              <a:off x="4706080" y="77286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FFFF00"/>
                  </a:solidFill>
                </a:rPr>
                <a:t>？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C1EEC93-A37F-541C-1025-A2572AA17057}"/>
              </a:ext>
            </a:extLst>
          </p:cNvPr>
          <p:cNvSpPr txBox="1"/>
          <p:nvPr/>
        </p:nvSpPr>
        <p:spPr>
          <a:xfrm>
            <a:off x="53606" y="8031481"/>
            <a:ext cx="539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場所</a:t>
            </a:r>
            <a:r>
              <a:rPr kumimoji="1" lang="ja-JP" altLang="en-US" b="1" dirty="0"/>
              <a:t>：</a:t>
            </a:r>
            <a:r>
              <a:rPr lang="ja-JP" altLang="en-US" sz="1800" b="1" i="0" dirty="0">
                <a:solidFill>
                  <a:srgbClr val="1F497D"/>
                </a:solidFill>
                <a:effectLst/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ハイアットリージェンシー東京 </a:t>
            </a:r>
            <a:r>
              <a:rPr lang="en-US" altLang="ja-JP" sz="1800" b="1" i="0" dirty="0">
                <a:solidFill>
                  <a:srgbClr val="1F497D"/>
                </a:solidFill>
                <a:effectLst/>
                <a:highlight>
                  <a:srgbClr val="FFFFFF"/>
                </a:highlight>
                <a:latin typeface="游ゴシック" panose="020B0400000000000000" pitchFamily="50" charset="-128"/>
              </a:rPr>
              <a:t>B1</a:t>
            </a:r>
            <a:r>
              <a:rPr lang="ja-JP" altLang="en-US" sz="1800" b="1" i="0" dirty="0">
                <a:solidFill>
                  <a:srgbClr val="1F497D"/>
                </a:solidFill>
                <a:effectLst/>
                <a:highlight>
                  <a:srgbClr val="FFFFFF"/>
                </a:highlight>
                <a:latin typeface="游ゴシック" panose="020B0400000000000000" pitchFamily="50" charset="-128"/>
                <a:ea typeface="游ゴシック" panose="020B0400000000000000" pitchFamily="50" charset="-128"/>
              </a:rPr>
              <a:t>「平安」</a:t>
            </a:r>
            <a:endParaRPr kumimoji="1" lang="ja-JP" altLang="en-US" sz="18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88E707C-5253-94D7-B57F-46D35B881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010" y="1606480"/>
            <a:ext cx="977900" cy="1308100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E90FF66-2E09-6096-2BB4-122E97487977}"/>
              </a:ext>
            </a:extLst>
          </p:cNvPr>
          <p:cNvGrpSpPr/>
          <p:nvPr/>
        </p:nvGrpSpPr>
        <p:grpSpPr>
          <a:xfrm>
            <a:off x="109559" y="8509822"/>
            <a:ext cx="5405564" cy="1901371"/>
            <a:chOff x="109559" y="8683444"/>
            <a:chExt cx="5405564" cy="1901371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01084CAF-6A1B-EE38-4647-E860DDA3690A}"/>
                </a:ext>
              </a:extLst>
            </p:cNvPr>
            <p:cNvSpPr/>
            <p:nvPr/>
          </p:nvSpPr>
          <p:spPr>
            <a:xfrm>
              <a:off x="109559" y="8901463"/>
              <a:ext cx="5405564" cy="1434102"/>
            </a:xfrm>
            <a:prstGeom prst="rect">
              <a:avLst/>
            </a:prstGeom>
            <a:solidFill>
              <a:schemeClr val="accent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会厭出会い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9D45AC80-24D0-B5DF-4856-547CA5CA608D}"/>
                </a:ext>
              </a:extLst>
            </p:cNvPr>
            <p:cNvSpPr txBox="1"/>
            <p:nvPr/>
          </p:nvSpPr>
          <p:spPr>
            <a:xfrm>
              <a:off x="109559" y="8683444"/>
              <a:ext cx="53826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演題申込、参加申し込み、その他、</a:t>
              </a:r>
              <a:r>
                <a:rPr kumimoji="1" lang="ja-JP" altLang="en-US" sz="1600" u="sng" dirty="0"/>
                <a:t>首下がり症に関する質問</a:t>
              </a:r>
              <a:r>
                <a:rPr lang="ja-JP" altLang="en-US" sz="1600" u="sng" dirty="0"/>
                <a:t> など</a:t>
              </a:r>
              <a:r>
                <a:rPr lang="ja-JP" altLang="en-US" sz="1600" dirty="0"/>
                <a:t>、下記に</a:t>
              </a:r>
              <a:r>
                <a:rPr kumimoji="1" lang="ja-JP" altLang="en-US" sz="1600" dirty="0"/>
                <a:t>ご連絡ください。</a:t>
              </a:r>
              <a:endParaRPr kumimoji="1" lang="en-US" altLang="ja-JP" sz="1600" dirty="0"/>
            </a:p>
            <a:p>
              <a:r>
                <a:rPr kumimoji="1" lang="ja-JP" altLang="en-US" sz="1600" dirty="0"/>
                <a:t>症例報告も大歓迎です。</a:t>
              </a:r>
              <a:endParaRPr kumimoji="1" lang="en-US" altLang="ja-JP" sz="1600" dirty="0"/>
            </a:p>
            <a:p>
              <a:r>
                <a:rPr lang="ja-JP" altLang="en-US" sz="1600" dirty="0"/>
                <a:t>オープンな会です。</a:t>
              </a:r>
              <a:r>
                <a:rPr kumimoji="1" lang="ja-JP" altLang="en-US" sz="1600" dirty="0"/>
                <a:t>当日参加も受け付けます。</a:t>
              </a:r>
              <a:endParaRPr kumimoji="1" lang="en-US" altLang="ja-JP" sz="16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B9996DD-424D-512D-93F5-DEEC4CBBD074}"/>
                </a:ext>
              </a:extLst>
            </p:cNvPr>
            <p:cNvSpPr txBox="1"/>
            <p:nvPr/>
          </p:nvSpPr>
          <p:spPr>
            <a:xfrm>
              <a:off x="1294334" y="9753818"/>
              <a:ext cx="34676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/>
                <a:t>東京医大　遠藤健司（研究会幹事）</a:t>
              </a:r>
              <a:endParaRPr kumimoji="1" lang="en-US" altLang="ja-JP" sz="1600" b="1" dirty="0"/>
            </a:p>
            <a:p>
              <a:r>
                <a:rPr lang="en-US" altLang="ja-JP" sz="1600" u="sng" dirty="0" err="1"/>
                <a:t>kendo@tokyo-med.ac.jp</a:t>
              </a:r>
              <a:endParaRPr kumimoji="1" lang="ja-JP" altLang="en-US" sz="1600" u="sng" dirty="0"/>
            </a:p>
            <a:p>
              <a:endParaRPr kumimoji="1" lang="ja-JP" altLang="en-US" sz="1600" dirty="0"/>
            </a:p>
          </p:txBody>
        </p:sp>
        <p:pic>
          <p:nvPicPr>
            <p:cNvPr id="39" name="グラフィックス 38" descr="電子メール 単色塗りつぶし">
              <a:extLst>
                <a:ext uri="{FF2B5EF4-FFF2-40B4-BE49-F238E27FC236}">
                  <a16:creationId xmlns:a16="http://schemas.microsoft.com/office/drawing/2014/main" id="{4ACE4E14-26FA-0511-8403-BD507729E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4829" y="10027401"/>
              <a:ext cx="222564" cy="222564"/>
            </a:xfrm>
            <a:prstGeom prst="rect">
              <a:avLst/>
            </a:prstGeom>
          </p:spPr>
        </p:pic>
      </p:grpSp>
      <p:pic>
        <p:nvPicPr>
          <p:cNvPr id="43" name="グラフィックス 42" descr="矢印: 緩い曲線 単色塗りつぶし">
            <a:extLst>
              <a:ext uri="{FF2B5EF4-FFF2-40B4-BE49-F238E27FC236}">
                <a16:creationId xmlns:a16="http://schemas.microsoft.com/office/drawing/2014/main" id="{D511AD6D-2CC8-0EAC-B33C-A7B41244C0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3977" y="3776252"/>
            <a:ext cx="337368" cy="337368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4645FF8-7879-63D6-06ED-A7B6569F00A0}"/>
              </a:ext>
            </a:extLst>
          </p:cNvPr>
          <p:cNvSpPr txBox="1"/>
          <p:nvPr/>
        </p:nvSpPr>
        <p:spPr>
          <a:xfrm>
            <a:off x="3739572" y="3775210"/>
            <a:ext cx="263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tx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様子を見てはいけない</a:t>
            </a:r>
            <a:endParaRPr kumimoji="1" lang="ja-JP" altLang="en-US" sz="1600" dirty="0">
              <a:solidFill>
                <a:schemeClr val="tx1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9394B3B-516F-3979-F231-4DCDC15A18F2}"/>
              </a:ext>
            </a:extLst>
          </p:cNvPr>
          <p:cNvSpPr txBox="1"/>
          <p:nvPr/>
        </p:nvSpPr>
        <p:spPr>
          <a:xfrm>
            <a:off x="3739572" y="4806881"/>
            <a:ext cx="2780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急性期と慢性期の考え方</a:t>
            </a:r>
            <a:endParaRPr kumimoji="1" lang="ja-JP" altLang="en-US" sz="1600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48" name="グラフィックス 47" descr="矢印: 緩い曲線 単色塗りつぶし">
            <a:extLst>
              <a:ext uri="{FF2B5EF4-FFF2-40B4-BE49-F238E27FC236}">
                <a16:creationId xmlns:a16="http://schemas.microsoft.com/office/drawing/2014/main" id="{BAB879E5-60D3-6E2E-2EE0-ABD99532D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3977" y="4819548"/>
            <a:ext cx="337368" cy="33736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2D381FB-9883-DE4D-7F1A-904AF3A10E0C}"/>
              </a:ext>
            </a:extLst>
          </p:cNvPr>
          <p:cNvSpPr txBox="1"/>
          <p:nvPr/>
        </p:nvSpPr>
        <p:spPr>
          <a:xfrm>
            <a:off x="3739572" y="5838552"/>
            <a:ext cx="31430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装具、リハビリ、生活指導の</a:t>
            </a:r>
            <a:r>
              <a:rPr lang="ja-JP" altLang="en-US" sz="160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要点</a:t>
            </a:r>
            <a:endParaRPr lang="ja-JP" altLang="en-US" sz="1600"/>
          </a:p>
        </p:txBody>
      </p:sp>
      <p:pic>
        <p:nvPicPr>
          <p:cNvPr id="51" name="グラフィックス 50" descr="矢印: 緩い曲線 単色塗りつぶし">
            <a:extLst>
              <a:ext uri="{FF2B5EF4-FFF2-40B4-BE49-F238E27FC236}">
                <a16:creationId xmlns:a16="http://schemas.microsoft.com/office/drawing/2014/main" id="{F8FC4026-01F2-2581-0760-83CC341C74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3977" y="5862844"/>
            <a:ext cx="337368" cy="337368"/>
          </a:xfrm>
          <a:prstGeom prst="rect">
            <a:avLst/>
          </a:prstGeom>
        </p:spPr>
      </p:pic>
      <p:pic>
        <p:nvPicPr>
          <p:cNvPr id="52" name="グラフィックス 51" descr="矢印: 緩い曲線 単色塗りつぶし">
            <a:extLst>
              <a:ext uri="{FF2B5EF4-FFF2-40B4-BE49-F238E27FC236}">
                <a16:creationId xmlns:a16="http://schemas.microsoft.com/office/drawing/2014/main" id="{25FCCA98-DFC5-F61A-3569-89C75AE4B3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3977" y="6906139"/>
            <a:ext cx="337368" cy="337368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826D3DB-BFF8-9C97-4B52-7FC678E33466}"/>
              </a:ext>
            </a:extLst>
          </p:cNvPr>
          <p:cNvSpPr txBox="1"/>
          <p:nvPr/>
        </p:nvSpPr>
        <p:spPr>
          <a:xfrm>
            <a:off x="3739572" y="6870224"/>
            <a:ext cx="2961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固定術の工夫、非固定術</a:t>
            </a:r>
            <a:endParaRPr kumimoji="1" lang="ja-JP" altLang="en-US" sz="1600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69E27313-4B3D-8457-C02E-32B663C5E38C}"/>
              </a:ext>
            </a:extLst>
          </p:cNvPr>
          <p:cNvGrpSpPr/>
          <p:nvPr/>
        </p:nvGrpSpPr>
        <p:grpSpPr>
          <a:xfrm>
            <a:off x="2440808" y="3540942"/>
            <a:ext cx="159471" cy="3260472"/>
            <a:chOff x="2413914" y="3598817"/>
            <a:chExt cx="159471" cy="3260472"/>
          </a:xfrm>
        </p:grpSpPr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3CE314E1-293F-344C-096F-F6C9F9BF3509}"/>
                </a:ext>
              </a:extLst>
            </p:cNvPr>
            <p:cNvCxnSpPr>
              <a:cxnSpLocks/>
              <a:endCxn id="60" idx="4"/>
            </p:cNvCxnSpPr>
            <p:nvPr/>
          </p:nvCxnSpPr>
          <p:spPr>
            <a:xfrm flipH="1">
              <a:off x="2482494" y="3671047"/>
              <a:ext cx="14874" cy="3188242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/楕円 56">
              <a:extLst>
                <a:ext uri="{FF2B5EF4-FFF2-40B4-BE49-F238E27FC236}">
                  <a16:creationId xmlns:a16="http://schemas.microsoft.com/office/drawing/2014/main" id="{F94AB18F-670C-5AC5-D9D4-EC348D27BE6A}"/>
                </a:ext>
              </a:extLst>
            </p:cNvPr>
            <p:cNvSpPr/>
            <p:nvPr/>
          </p:nvSpPr>
          <p:spPr>
            <a:xfrm>
              <a:off x="2436225" y="3598817"/>
              <a:ext cx="137160" cy="1371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BEBBD39D-C9D4-209C-085E-4BCAA9E070B9}"/>
                </a:ext>
              </a:extLst>
            </p:cNvPr>
            <p:cNvSpPr/>
            <p:nvPr/>
          </p:nvSpPr>
          <p:spPr>
            <a:xfrm>
              <a:off x="2428788" y="4652215"/>
              <a:ext cx="137160" cy="1371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8B53FB03-3A60-B032-D926-BF667C283D56}"/>
                </a:ext>
              </a:extLst>
            </p:cNvPr>
            <p:cNvSpPr/>
            <p:nvPr/>
          </p:nvSpPr>
          <p:spPr>
            <a:xfrm>
              <a:off x="2421351" y="5714066"/>
              <a:ext cx="137160" cy="1371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>
              <a:extLst>
                <a:ext uri="{FF2B5EF4-FFF2-40B4-BE49-F238E27FC236}">
                  <a16:creationId xmlns:a16="http://schemas.microsoft.com/office/drawing/2014/main" id="{48C78F18-DA03-5593-D4F8-E0F9574403F1}"/>
                </a:ext>
              </a:extLst>
            </p:cNvPr>
            <p:cNvSpPr/>
            <p:nvPr/>
          </p:nvSpPr>
          <p:spPr>
            <a:xfrm>
              <a:off x="2413914" y="6722129"/>
              <a:ext cx="137160" cy="1371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E7C756F-9ED8-73C9-3F0C-B7B93F67B63C}"/>
              </a:ext>
            </a:extLst>
          </p:cNvPr>
          <p:cNvSpPr txBox="1"/>
          <p:nvPr/>
        </p:nvSpPr>
        <p:spPr>
          <a:xfrm>
            <a:off x="2310940" y="296358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4"/>
                </a:solidFill>
                <a:effectLst/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Program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829162-B304-1527-8FBE-ABAA37C02BAB}"/>
              </a:ext>
            </a:extLst>
          </p:cNvPr>
          <p:cNvSpPr/>
          <p:nvPr/>
        </p:nvSpPr>
        <p:spPr>
          <a:xfrm>
            <a:off x="-17484" y="11828427"/>
            <a:ext cx="6858000" cy="3149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dirty="0">
                <a:solidFill>
                  <a:schemeClr val="tx1"/>
                </a:solidFill>
              </a:rPr>
              <a:t>共催</a:t>
            </a:r>
            <a:r>
              <a:rPr kumimoji="1" lang="ja-JP" altLang="en-US" dirty="0">
                <a:solidFill>
                  <a:schemeClr val="tx1"/>
                </a:solidFill>
              </a:rPr>
              <a:t>：日本臓器製薬株式会社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570CD6-3BDA-C68F-82EF-B4436EE4E7C4}"/>
              </a:ext>
            </a:extLst>
          </p:cNvPr>
          <p:cNvSpPr txBox="1"/>
          <p:nvPr/>
        </p:nvSpPr>
        <p:spPr>
          <a:xfrm>
            <a:off x="1839187" y="10170069"/>
            <a:ext cx="3800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演題申し込み：</a:t>
            </a:r>
            <a:r>
              <a:rPr lang="en-US" altLang="ja-JP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2024</a:t>
            </a:r>
            <a:r>
              <a:rPr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年</a:t>
            </a:r>
            <a:r>
              <a:rPr lang="en-US" altLang="ja-JP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7</a:t>
            </a:r>
            <a:r>
              <a:rPr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月</a:t>
            </a:r>
            <a:r>
              <a:rPr lang="en-US" altLang="ja-JP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日から９月</a:t>
            </a:r>
            <a:r>
              <a:rPr lang="en-US" altLang="ja-JP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30</a:t>
            </a:r>
            <a:r>
              <a:rPr lang="ja-JP" altLang="en-US" sz="1600" dirty="0">
                <a:latin typeface="MS UI Gothic" panose="020B0600070205080204" pitchFamily="34" charset="-128"/>
                <a:ea typeface="MS UI Gothic" panose="020B0600070205080204" pitchFamily="34" charset="-128"/>
                <a:cs typeface="Times New Roman" panose="02020603050405020304" pitchFamily="18" charset="0"/>
              </a:rPr>
              <a:t>日</a:t>
            </a:r>
            <a:endParaRPr kumimoji="1" lang="ja-JP" altLang="en-US" sz="1600" dirty="0">
              <a:solidFill>
                <a:schemeClr val="tx1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41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248</Words>
  <Application>Microsoft Office PowerPoint</Application>
  <PresentationFormat>ワイド画面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MS UI Gothic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遠藤 健司</dc:creator>
  <cp:lastModifiedBy>遠藤 健司</cp:lastModifiedBy>
  <cp:revision>17</cp:revision>
  <cp:lastPrinted>2024-03-12T23:35:13Z</cp:lastPrinted>
  <dcterms:created xsi:type="dcterms:W3CDTF">2024-03-08T04:04:06Z</dcterms:created>
  <dcterms:modified xsi:type="dcterms:W3CDTF">2024-07-02T07:24:07Z</dcterms:modified>
</cp:coreProperties>
</file>